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74" r:id="rId2"/>
    <p:sldId id="275" r:id="rId3"/>
    <p:sldId id="276" r:id="rId4"/>
    <p:sldId id="277" r:id="rId5"/>
    <p:sldId id="292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>
        <p:scale>
          <a:sx n="119" d="100"/>
          <a:sy n="119" d="100"/>
        </p:scale>
        <p:origin x="-78" y="-15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BUSINESS MANAGEMENT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DC7B1-A86B-41E8-B533-41C6F47E472A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C3460-F01F-470A-A926-E6D64189C14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03928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BUSINESS MANAGEMENT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351DE-1C6B-4CD5-BE6C-203DB835B43C}" type="datetimeFigureOut">
              <a:rPr lang="en-US" smtClean="0"/>
              <a:pPr/>
              <a:t>4/17/2012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02127A-189C-4E7E-B2F4-DBDF507D6B4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0817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5638800" cy="1828800"/>
          </a:xfrm>
        </p:spPr>
        <p:txBody>
          <a:bodyPr anchor="ctr">
            <a:normAutofit/>
          </a:bodyPr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15200" cy="2743200"/>
          </a:xfrm>
        </p:spPr>
        <p:txBody>
          <a:bodyPr tIns="91440">
            <a:normAutofit/>
          </a:bodyPr>
          <a:lstStyle>
            <a:lvl1pPr marL="0" indent="0" algn="l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8" name="Picture 7" descr="9781111571726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934200" y="990600"/>
            <a:ext cx="1828800" cy="2340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8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1" name="Slide Number Placeholder 44"/>
          <p:cNvSpPr>
            <a:spLocks noGrp="1"/>
          </p:cNvSpPr>
          <p:nvPr>
            <p:ph type="sldNum" sz="quarter" idx="10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43"/>
          <p:cNvSpPr>
            <a:spLocks noGrp="1"/>
          </p:cNvSpPr>
          <p:nvPr>
            <p:ph type="ftr" sz="quarter" idx="11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6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9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rapezoid 40"/>
          <p:cNvSpPr/>
          <p:nvPr userDrawn="1"/>
        </p:nvSpPr>
        <p:spPr>
          <a:xfrm rot="16200000">
            <a:off x="4571999" y="2286000"/>
            <a:ext cx="6858000" cy="2286000"/>
          </a:xfrm>
          <a:prstGeom prst="trapezoid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64999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rapezoid 28"/>
          <p:cNvSpPr/>
          <p:nvPr userDrawn="1"/>
        </p:nvSpPr>
        <p:spPr>
          <a:xfrm rot="5400000">
            <a:off x="-2057400" y="2057400"/>
            <a:ext cx="6858000" cy="2743200"/>
          </a:xfrm>
          <a:prstGeom prst="trapezoid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64999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Wave 31"/>
          <p:cNvSpPr/>
          <p:nvPr userDrawn="1"/>
        </p:nvSpPr>
        <p:spPr>
          <a:xfrm rot="5400000" flipH="1">
            <a:off x="-3429000" y="2933700"/>
            <a:ext cx="6858000" cy="990600"/>
          </a:xfrm>
          <a:prstGeom prst="wav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ound Same Side Corner Rectangle 9"/>
          <p:cNvSpPr/>
          <p:nvPr userDrawn="1"/>
        </p:nvSpPr>
        <p:spPr>
          <a:xfrm rot="16200000">
            <a:off x="8162544" y="5782056"/>
            <a:ext cx="609600" cy="1389888"/>
          </a:xfrm>
          <a:prstGeom prst="round2Same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144" cy="53898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  <p:sp>
        <p:nvSpPr>
          <p:cNvPr id="42" name="TextBox 41"/>
          <p:cNvSpPr txBox="1"/>
          <p:nvPr userDrawn="1"/>
        </p:nvSpPr>
        <p:spPr>
          <a:xfrm>
            <a:off x="3034264" y="6581001"/>
            <a:ext cx="3141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Times New Roman" pitchFamily="18" charset="0"/>
              </a:rPr>
              <a:t>©2013 Cengage Learning. All Rights Reserved.</a:t>
            </a:r>
            <a:endParaRPr lang="en-US" sz="1200" dirty="0">
              <a:solidFill>
                <a:schemeClr val="accent1">
                  <a:lumMod val="20000"/>
                  <a:lumOff val="80000"/>
                </a:schemeClr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 userDrawn="1"/>
        </p:nvSpPr>
        <p:spPr>
          <a:xfrm>
            <a:off x="0" y="115605"/>
            <a:ext cx="2662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Business</a:t>
            </a:r>
            <a:r>
              <a:rPr lang="en-US" sz="1400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Management, 13e</a:t>
            </a:r>
            <a:endParaRPr lang="en-US" sz="1400" dirty="0">
              <a:solidFill>
                <a:schemeClr val="accent6">
                  <a:lumMod val="20000"/>
                  <a:lumOff val="8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4" name="Footer Placeholder 43"/>
          <p:cNvSpPr>
            <a:spLocks noGrp="1"/>
          </p:cNvSpPr>
          <p:nvPr>
            <p:ph type="ftr" sz="quarter" idx="3"/>
          </p:nvPr>
        </p:nvSpPr>
        <p:spPr>
          <a:xfrm>
            <a:off x="7772400" y="6299787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CHAPTER 14</a:t>
            </a:r>
            <a:endParaRPr lang="en-US" dirty="0"/>
          </a:p>
        </p:txBody>
      </p:sp>
      <p:sp>
        <p:nvSpPr>
          <p:cNvPr id="45" name="Slide Number Placeholder 44"/>
          <p:cNvSpPr>
            <a:spLocks noGrp="1"/>
          </p:cNvSpPr>
          <p:nvPr>
            <p:ph type="sldNum" sz="quarter" idx="4"/>
          </p:nvPr>
        </p:nvSpPr>
        <p:spPr>
          <a:xfrm>
            <a:off x="6934200" y="762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7B8A69B0-59F5-4DA6-A3C9-77EFD77D105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hf hd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Calibri" pitchFamily="34" charset="0"/>
        <a:buChar char="●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4"/>
        </a:buClr>
        <a:buSzPct val="85000"/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3"/>
        </a:buClr>
        <a:buSzPct val="85000"/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b">
            <a:normAutofit/>
          </a:bodyPr>
          <a:lstStyle/>
          <a:p>
            <a:r>
              <a:rPr lang="en-US" dirty="0" smtClean="0"/>
              <a:t>Data Analysis and Decision Making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98513" indent="-798513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</a:t>
            </a:r>
            <a:r>
              <a:rPr lang="en-US" dirty="0" smtClean="0"/>
              <a:t>	Mathematics and Management</a:t>
            </a:r>
          </a:p>
          <a:p>
            <a:pPr marL="798513" indent="-798513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14.2</a:t>
            </a:r>
            <a:r>
              <a:rPr lang="en-US" dirty="0" smtClean="0"/>
              <a:t>	Basic Math and Measurement Systems</a:t>
            </a:r>
          </a:p>
          <a:p>
            <a:pPr marL="798513" indent="-798513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14.3</a:t>
            </a:r>
            <a:r>
              <a:rPr lang="en-US" dirty="0" smtClean="0"/>
              <a:t>	Understanding and Using Basic Statistics</a:t>
            </a:r>
          </a:p>
          <a:p>
            <a:pPr marL="798513" indent="-798513"/>
            <a:r>
              <a:rPr lang="en-US" b="1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14.4</a:t>
            </a:r>
            <a:r>
              <a:rPr lang="en-US" dirty="0" smtClean="0"/>
              <a:t>	Using Data in Decision Making</a:t>
            </a:r>
          </a:p>
        </p:txBody>
      </p:sp>
      <p:sp>
        <p:nvSpPr>
          <p:cNvPr id="6" name="Oval 5"/>
          <p:cNvSpPr/>
          <p:nvPr/>
        </p:nvSpPr>
        <p:spPr>
          <a:xfrm>
            <a:off x="457200" y="685800"/>
            <a:ext cx="1371600" cy="1371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182880" rIns="0" bIns="0" rtlCol="0" anchor="ctr"/>
          <a:lstStyle/>
          <a:p>
            <a:pPr algn="ctr"/>
            <a:r>
              <a:rPr lang="en-US" b="1" dirty="0" smtClean="0"/>
              <a:t>CHAPTER</a:t>
            </a:r>
            <a:br>
              <a:rPr lang="en-US" b="1" dirty="0" smtClean="0"/>
            </a:br>
            <a:r>
              <a:rPr lang="en-US" sz="4400" b="1" dirty="0" smtClean="0"/>
              <a:t>14</a:t>
            </a:r>
            <a:endParaRPr lang="en-US" sz="4400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Understanding Numerical Information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The importance of statistics</a:t>
            </a:r>
          </a:p>
          <a:p>
            <a:pPr lvl="0"/>
            <a:r>
              <a:rPr lang="en-US" smtClean="0"/>
              <a:t>Types of statistics</a:t>
            </a:r>
          </a:p>
          <a:p>
            <a:pPr lvl="1"/>
            <a:r>
              <a:rPr lang="en-US" smtClean="0"/>
              <a:t>Descriptive statistics</a:t>
            </a:r>
          </a:p>
          <a:p>
            <a:pPr lvl="1"/>
            <a:r>
              <a:rPr lang="en-US" smtClean="0"/>
              <a:t>Inferential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Statistics Terms and Concepts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Descriptive statistics</a:t>
            </a:r>
          </a:p>
          <a:p>
            <a:pPr lvl="0"/>
            <a:r>
              <a:rPr lang="en-US" smtClean="0"/>
              <a:t>Inferential statistics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Descriptive Statistics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Range</a:t>
            </a:r>
          </a:p>
          <a:p>
            <a:pPr lvl="0"/>
            <a:r>
              <a:rPr lang="en-US" smtClean="0"/>
              <a:t>Frequency distribution</a:t>
            </a:r>
          </a:p>
          <a:p>
            <a:pPr lvl="0"/>
            <a:r>
              <a:rPr lang="en-US" smtClean="0"/>
              <a:t>Central tendency</a:t>
            </a:r>
          </a:p>
          <a:p>
            <a:pPr lvl="1"/>
            <a:r>
              <a:rPr lang="en-US" smtClean="0"/>
              <a:t>Mean</a:t>
            </a:r>
          </a:p>
          <a:p>
            <a:pPr lvl="1"/>
            <a:r>
              <a:rPr lang="en-US" smtClean="0"/>
              <a:t>Median</a:t>
            </a:r>
          </a:p>
          <a:p>
            <a:pPr lvl="1"/>
            <a:r>
              <a:rPr lang="en-US" smtClean="0"/>
              <a:t>Mode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Inferential Statistics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Population</a:t>
            </a:r>
          </a:p>
          <a:p>
            <a:pPr lvl="0"/>
            <a:r>
              <a:rPr lang="en-US" smtClean="0"/>
              <a:t>Sample</a:t>
            </a:r>
          </a:p>
          <a:p>
            <a:pPr lvl="0"/>
            <a:r>
              <a:rPr lang="en-US" smtClean="0"/>
              <a:t>Probability</a:t>
            </a:r>
          </a:p>
          <a:p>
            <a:pPr lvl="0"/>
            <a:r>
              <a:rPr lang="en-US" smtClean="0"/>
              <a:t>Correlation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14.4 </a:t>
            </a:r>
            <a:r>
              <a:rPr lang="en-US" dirty="0" smtClean="0"/>
              <a:t>Using Data in Decision Making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GOALS</a:t>
            </a:r>
          </a:p>
          <a:p>
            <a:pPr lvl="0"/>
            <a:r>
              <a:rPr lang="en-US" dirty="0" smtClean="0"/>
              <a:t>Describe how to identify and communicate the results of data analysis.</a:t>
            </a:r>
          </a:p>
          <a:p>
            <a:pPr lvl="0"/>
            <a:r>
              <a:rPr lang="en-US" dirty="0" smtClean="0"/>
              <a:t>Discuss how data should be used in effective decision making.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Communicating Results of Data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Completing data analysis</a:t>
            </a:r>
          </a:p>
          <a:p>
            <a:pPr lvl="0"/>
            <a:r>
              <a:rPr lang="en-US" smtClean="0"/>
              <a:t>Summarizing results</a:t>
            </a:r>
          </a:p>
          <a:p>
            <a:pPr lvl="1"/>
            <a:r>
              <a:rPr lang="en-US" smtClean="0"/>
              <a:t>Written summaries</a:t>
            </a:r>
          </a:p>
          <a:p>
            <a:pPr lvl="1"/>
            <a:r>
              <a:rPr lang="en-US" smtClean="0"/>
              <a:t>Tables, charts, and graphs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a 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057275" y="2178425"/>
            <a:ext cx="7296924" cy="3086100"/>
            <a:chOff x="1057275" y="2178425"/>
            <a:chExt cx="7296924" cy="3086100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057275" y="2178425"/>
              <a:ext cx="7019925" cy="3086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Rectangle 8"/>
            <p:cNvSpPr/>
            <p:nvPr/>
          </p:nvSpPr>
          <p:spPr>
            <a:xfrm rot="16200000">
              <a:off x="7297500" y="4207825"/>
              <a:ext cx="18364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© Cengage Learning 2013.</a:t>
              </a:r>
              <a:endParaRPr lang="en-US" sz="12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a Chart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336249" y="1811880"/>
            <a:ext cx="6713150" cy="4114800"/>
            <a:chOff x="1336249" y="1811880"/>
            <a:chExt cx="6713150" cy="4114800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336249" y="1811880"/>
              <a:ext cx="6458561" cy="411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 rot="16200000">
              <a:off x="6992700" y="4869980"/>
              <a:ext cx="18364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© Cengage Learning 2013.</a:t>
              </a:r>
              <a:endParaRPr lang="en-US" sz="12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of a Graph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00200" y="1981200"/>
            <a:ext cx="6068199" cy="4114800"/>
            <a:chOff x="1600200" y="1981200"/>
            <a:chExt cx="6068199" cy="41148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600200" y="1981200"/>
              <a:ext cx="5808198" cy="411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 rot="16200000">
              <a:off x="6611700" y="5039300"/>
              <a:ext cx="18364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200" dirty="0" smtClean="0"/>
                <a:t>© Cengage Learning 2013.</a:t>
              </a:r>
              <a:endParaRPr lang="en-US" sz="1200" dirty="0"/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Data-Based Decisions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Reading and interpreting information</a:t>
            </a:r>
          </a:p>
          <a:p>
            <a:pPr lvl="0"/>
            <a:r>
              <a:rPr lang="en-US" smtClean="0"/>
              <a:t>Answering questions and solving problems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14.1 Mathematics and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GOALS</a:t>
            </a:r>
          </a:p>
          <a:p>
            <a:pPr lvl="0"/>
            <a:r>
              <a:rPr lang="en-US" dirty="0" smtClean="0"/>
              <a:t>Describe ways that mathematics is used by managers to improve decision making.</a:t>
            </a:r>
          </a:p>
          <a:p>
            <a:pPr lvl="0"/>
            <a:r>
              <a:rPr lang="en-US" dirty="0" smtClean="0"/>
              <a:t>Identify several common and specialized mathematical applications used by business managers.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Mathematics Skills for Managers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Math for decision making</a:t>
            </a:r>
          </a:p>
          <a:p>
            <a:pPr lvl="0"/>
            <a:r>
              <a:rPr lang="en-US" smtClean="0"/>
              <a:t>Communicating findings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Business Applications of Mathematics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Developing Math Skills</a:t>
            </a:r>
          </a:p>
          <a:p>
            <a:pPr lvl="0"/>
            <a:r>
              <a:rPr lang="en-US" smtClean="0"/>
              <a:t>Math Applications in Business</a:t>
            </a:r>
          </a:p>
          <a:p>
            <a:pPr lvl="1"/>
            <a:r>
              <a:rPr lang="en-US" smtClean="0"/>
              <a:t>Accounting and Finance</a:t>
            </a:r>
          </a:p>
          <a:p>
            <a:pPr lvl="1"/>
            <a:r>
              <a:rPr lang="en-US" smtClean="0"/>
              <a:t>Production and Operations</a:t>
            </a:r>
          </a:p>
          <a:p>
            <a:pPr lvl="1"/>
            <a:r>
              <a:rPr lang="en-US" smtClean="0"/>
              <a:t>Marketing</a:t>
            </a:r>
          </a:p>
          <a:p>
            <a:pPr lvl="1"/>
            <a:r>
              <a:rPr lang="en-US" smtClean="0"/>
              <a:t>Human Resources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Common Business Activities that Require Math Skills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838200" y="2057400"/>
          <a:ext cx="7543800" cy="2743200"/>
        </p:xfrm>
        <a:graphic>
          <a:graphicData uri="http://schemas.openxmlformats.org/drawingml/2006/table">
            <a:tbl>
              <a:tblPr firstRow="1">
                <a:effectLst>
                  <a:outerShdw blurRad="63500" sx="102000" sy="102000" algn="ctr" rotWithShape="0">
                    <a:schemeClr val="bg2">
                      <a:lumMod val="50000"/>
                      <a:alpha val="40000"/>
                    </a:schemeClr>
                  </a:outerShdw>
                </a:effectLst>
                <a:tableStyleId>{5C22544A-7EE6-4342-B048-85BDC9FD1C3A}</a:tableStyleId>
              </a:tblPr>
              <a:tblGrid>
                <a:gridCol w="1143000"/>
                <a:gridCol w="6400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ACTIVITY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/>
                        <a:t>Calculate 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Determine the quantity or value of something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/>
                        <a:t>Compare 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Determine how two or more values vary from each other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/>
                        <a:t>Plan 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Use data to set numerical goals or standards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/>
                        <a:t>Analyze 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Review data to identify relationships, patterns, and explanations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b="1" kern="1200" baseline="0" dirty="0" smtClean="0"/>
                        <a:t>Project </a:t>
                      </a:r>
                      <a:endParaRPr lang="en-US" b="1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baseline="0" dirty="0" smtClean="0"/>
                        <a:t>Use past and current information to estimate future performance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7763" indent="-1147763"/>
            <a:r>
              <a:rPr lang="en-US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14.2	</a:t>
            </a:r>
            <a:r>
              <a:rPr lang="en-US" dirty="0" smtClean="0"/>
              <a:t>Basic Math and Measurement Systems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GOALS</a:t>
            </a:r>
          </a:p>
          <a:p>
            <a:pPr lvl="0"/>
            <a:r>
              <a:rPr lang="en-US" dirty="0" smtClean="0"/>
              <a:t>Demonstrate understanding of basic mathematical operations.</a:t>
            </a:r>
          </a:p>
          <a:p>
            <a:pPr lvl="0"/>
            <a:r>
              <a:rPr lang="en-US" dirty="0" smtClean="0"/>
              <a:t>Recognize common units of U.S. and metric measurement.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 Mathematic Operations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Adding and subtracting</a:t>
            </a:r>
          </a:p>
          <a:p>
            <a:pPr lvl="0"/>
            <a:r>
              <a:rPr lang="en-US" smtClean="0"/>
              <a:t>Multiplying and dividing</a:t>
            </a:r>
          </a:p>
          <a:p>
            <a:pPr lvl="0"/>
            <a:r>
              <a:rPr lang="en-US" smtClean="0"/>
              <a:t>Fractions, ratios, decimals, and percentages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Measurement Systems in Business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Traditional U.S. measures</a:t>
            </a:r>
          </a:p>
          <a:p>
            <a:pPr lvl="0"/>
            <a:r>
              <a:rPr lang="en-US" smtClean="0"/>
              <a:t>Metric measures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1147763" indent="-1147763"/>
            <a:r>
              <a:rPr lang="en-US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14.3	</a:t>
            </a:r>
            <a:r>
              <a:rPr lang="en-US" dirty="0" smtClean="0"/>
              <a:t>Understanding and Using Basic Statistics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GOALS</a:t>
            </a:r>
          </a:p>
          <a:p>
            <a:pPr lvl="0"/>
            <a:r>
              <a:rPr lang="en-US" dirty="0" smtClean="0"/>
              <a:t>Explain why statistics is important to managers and identify two types of statistics.</a:t>
            </a:r>
          </a:p>
          <a:p>
            <a:pPr lvl="0"/>
            <a:r>
              <a:rPr lang="en-US" dirty="0" smtClean="0"/>
              <a:t>Recognize important types of statistical information.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645D-3B42-4055-9091-0797E4BB08D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CHAPTER 14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7">
      <a:dk1>
        <a:sysClr val="windowText" lastClr="000000"/>
      </a:dk1>
      <a:lt1>
        <a:sysClr val="window" lastClr="FFFFFF"/>
      </a:lt1>
      <a:dk2>
        <a:srgbClr val="006EBE"/>
      </a:dk2>
      <a:lt2>
        <a:srgbClr val="FFE69B"/>
      </a:lt2>
      <a:accent1>
        <a:srgbClr val="006EBE"/>
      </a:accent1>
      <a:accent2>
        <a:srgbClr val="DA1F28"/>
      </a:accent2>
      <a:accent3>
        <a:srgbClr val="339966"/>
      </a:accent3>
      <a:accent4>
        <a:srgbClr val="4B23A0"/>
      </a:accent4>
      <a:accent5>
        <a:srgbClr val="FF7314"/>
      </a:accent5>
      <a:accent6>
        <a:srgbClr val="FFCC00"/>
      </a:accent6>
      <a:hlink>
        <a:srgbClr val="0A91DC"/>
      </a:hlink>
      <a:folHlink>
        <a:srgbClr val="6932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372</Words>
  <Application>Microsoft Office PowerPoint</Application>
  <PresentationFormat>On-screen Show (4:3)</PresentationFormat>
  <Paragraphs>120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Data Analysis and Decision Making</vt:lpstr>
      <vt:lpstr>14.1 Mathematics and Management</vt:lpstr>
      <vt:lpstr>Mathematics Skills for Managers</vt:lpstr>
      <vt:lpstr>Business Applications of Mathematics</vt:lpstr>
      <vt:lpstr>Common Business Activities that Require Math Skills</vt:lpstr>
      <vt:lpstr>14.2 Basic Math and Measurement Systems</vt:lpstr>
      <vt:lpstr>Basic Mathematic Operations</vt:lpstr>
      <vt:lpstr>Measurement Systems in Business</vt:lpstr>
      <vt:lpstr>14.3 Understanding and Using Basic Statistics</vt:lpstr>
      <vt:lpstr>Understanding Numerical Information</vt:lpstr>
      <vt:lpstr>Statistics Terms and Concepts</vt:lpstr>
      <vt:lpstr>Common Descriptive Statistics</vt:lpstr>
      <vt:lpstr>Common Inferential Statistics</vt:lpstr>
      <vt:lpstr>14.4 Using Data in Decision Making</vt:lpstr>
      <vt:lpstr>Communicating Results of Data Analysis</vt:lpstr>
      <vt:lpstr>Example of a Table</vt:lpstr>
      <vt:lpstr>Example of a Chart</vt:lpstr>
      <vt:lpstr>Example of a Graph</vt:lpstr>
      <vt:lpstr>Making Data-Based Decisions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Hyde Park Publishing Services</cp:lastModifiedBy>
  <cp:revision>40</cp:revision>
  <dcterms:created xsi:type="dcterms:W3CDTF">2012-03-12T17:37:39Z</dcterms:created>
  <dcterms:modified xsi:type="dcterms:W3CDTF">2012-04-17T17:35:15Z</dcterms:modified>
</cp:coreProperties>
</file>