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4" r:id="rId2"/>
    <p:sldId id="275" r:id="rId3"/>
    <p:sldId id="276" r:id="rId4"/>
    <p:sldId id="279" r:id="rId5"/>
    <p:sldId id="280" r:id="rId6"/>
    <p:sldId id="294" r:id="rId7"/>
    <p:sldId id="281" r:id="rId8"/>
    <p:sldId id="282" r:id="rId9"/>
    <p:sldId id="283" r:id="rId10"/>
    <p:sldId id="284" r:id="rId11"/>
    <p:sldId id="285" r:id="rId12"/>
    <p:sldId id="295" r:id="rId13"/>
    <p:sldId id="297" r:id="rId14"/>
    <p:sldId id="286" r:id="rId15"/>
    <p:sldId id="287" r:id="rId16"/>
    <p:sldId id="288" r:id="rId17"/>
    <p:sldId id="289" r:id="rId18"/>
    <p:sldId id="290" r:id="rId19"/>
    <p:sldId id="296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70" autoAdjust="0"/>
  </p:normalViewPr>
  <p:slideViewPr>
    <p:cSldViewPr>
      <p:cViewPr>
        <p:scale>
          <a:sx n="119" d="100"/>
          <a:sy n="119" d="100"/>
        </p:scale>
        <p:origin x="-78" y="-1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856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BUSINESS MANAGEMENT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DC7B1-A86B-41E8-B533-41C6F47E472A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C3460-F01F-470A-A926-E6D64189C1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5989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BUSINESS MANAGEMENT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51DE-1C6B-4CD5-BE6C-203DB835B43C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127A-189C-4E7E-B2F4-DBDF507D6B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111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5638800" cy="1828800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2743200"/>
          </a:xfrm>
        </p:spPr>
        <p:txBody>
          <a:bodyPr tIns="9144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978111157172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990600"/>
            <a:ext cx="1828800" cy="2340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Slide Number Placeholder 44"/>
          <p:cNvSpPr>
            <a:spLocks noGrp="1"/>
          </p:cNvSpPr>
          <p:nvPr>
            <p:ph type="sldNum" sz="quarter" idx="10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3"/>
          <p:cNvSpPr>
            <a:spLocks noGrp="1"/>
          </p:cNvSpPr>
          <p:nvPr>
            <p:ph type="ftr" sz="quarter" idx="11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apezoid 40"/>
          <p:cNvSpPr/>
          <p:nvPr userDrawn="1"/>
        </p:nvSpPr>
        <p:spPr>
          <a:xfrm rot="16200000">
            <a:off x="4571999" y="2286000"/>
            <a:ext cx="6858000" cy="2286000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4999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/>
          <p:cNvSpPr/>
          <p:nvPr userDrawn="1"/>
        </p:nvSpPr>
        <p:spPr>
          <a:xfrm rot="5400000">
            <a:off x="-2057400" y="2057400"/>
            <a:ext cx="6858000" cy="2743200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4999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Wave 31"/>
          <p:cNvSpPr/>
          <p:nvPr userDrawn="1"/>
        </p:nvSpPr>
        <p:spPr>
          <a:xfrm rot="5400000" flipH="1">
            <a:off x="-3429000" y="2933700"/>
            <a:ext cx="6858000" cy="990600"/>
          </a:xfrm>
          <a:prstGeom prst="wav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ound Same Side Corner Rectangle 9"/>
          <p:cNvSpPr/>
          <p:nvPr userDrawn="1"/>
        </p:nvSpPr>
        <p:spPr>
          <a:xfrm rot="16200000">
            <a:off x="8162544" y="5782056"/>
            <a:ext cx="609600" cy="1389888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144" cy="5389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42" name="TextBox 41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0" y="115605"/>
            <a:ext cx="2662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</a:t>
            </a:r>
            <a:r>
              <a:rPr lang="en-US" sz="14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Management, 13e</a:t>
            </a:r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10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Calibri" pitchFamily="34" charset="0"/>
        <a:buChar char="●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pPr marR="0" rtl="0"/>
            <a:r>
              <a:rPr lang="en-US" baseline="0" dirty="0" smtClean="0">
                <a:latin typeface="Calibri"/>
              </a:rPr>
              <a:t>Managing the Form of Business Ownership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798513" marR="0" lvl="0" indent="-798513" rtl="0"/>
            <a:r>
              <a:rPr lang="en-US" b="1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10.1</a:t>
            </a:r>
            <a:r>
              <a:rPr lang="en-US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 </a:t>
            </a:r>
            <a:r>
              <a:rPr lang="en-US" baseline="0" dirty="0" smtClean="0">
                <a:latin typeface="Calibri"/>
              </a:rPr>
              <a:t>	Entrepreneurs and Proprietorships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10.2</a:t>
            </a:r>
            <a:r>
              <a:rPr lang="en-US" dirty="0" smtClean="0">
                <a:latin typeface="Calibri"/>
              </a:rPr>
              <a:t> 	Partnerships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10.3</a:t>
            </a:r>
            <a:r>
              <a:rPr lang="en-US" dirty="0" smtClean="0">
                <a:latin typeface="Calibri"/>
              </a:rPr>
              <a:t> 	Corporate Forms of Business Ownership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10.4</a:t>
            </a:r>
            <a:r>
              <a:rPr lang="en-US" dirty="0" smtClean="0">
                <a:latin typeface="Calibri"/>
              </a:rPr>
              <a:t> 	Specialized Types of Organizations</a:t>
            </a:r>
          </a:p>
        </p:txBody>
      </p:sp>
      <p:sp>
        <p:nvSpPr>
          <p:cNvPr id="4" name="Oval 3"/>
          <p:cNvSpPr/>
          <p:nvPr/>
        </p:nvSpPr>
        <p:spPr>
          <a:xfrm>
            <a:off x="457200" y="685800"/>
            <a:ext cx="13716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ctr"/>
          <a:lstStyle/>
          <a:p>
            <a:pPr algn="ctr"/>
            <a:r>
              <a:rPr lang="en-US" b="1" dirty="0" smtClean="0"/>
              <a:t>CHAPTER</a:t>
            </a:r>
            <a:br>
              <a:rPr lang="en-US" b="1" dirty="0" smtClean="0"/>
            </a:br>
            <a:r>
              <a:rPr lang="en-US" sz="4400" b="1" dirty="0" smtClean="0"/>
              <a:t>10</a:t>
            </a:r>
            <a:endParaRPr lang="en-US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Limited Partnerships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Limited partnership—partnership with at least one general partner who has unlimited liability and at least one limited partner whose liability is limited to his or her investment.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Businesses Suited </a:t>
            </a:r>
            <a:r>
              <a:rPr lang="en-US" baseline="0" dirty="0" smtClean="0">
                <a:latin typeface="Calibri"/>
              </a:rPr>
              <a:t>to </a:t>
            </a:r>
            <a:r>
              <a:rPr lang="en-US" baseline="0" dirty="0" smtClean="0">
                <a:latin typeface="Calibri"/>
              </a:rPr>
              <a:t>Partnership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More than one kind of product or service</a:t>
            </a:r>
          </a:p>
          <a:p>
            <a:pPr marR="0" lvl="0" rtl="0"/>
            <a:r>
              <a:rPr lang="en-US" baseline="0" smtClean="0">
                <a:latin typeface="Calibri"/>
              </a:rPr>
              <a:t>More than one location</a:t>
            </a:r>
          </a:p>
          <a:p>
            <a:pPr marR="0" lvl="0" rtl="0"/>
            <a:r>
              <a:rPr lang="en-US" baseline="0" smtClean="0">
                <a:latin typeface="Calibri"/>
              </a:rPr>
              <a:t>Extended operating hours</a:t>
            </a:r>
          </a:p>
          <a:p>
            <a:pPr marR="0" lvl="0" rtl="0"/>
            <a:r>
              <a:rPr lang="en-US" baseline="0" smtClean="0">
                <a:latin typeface="Calibri"/>
              </a:rPr>
              <a:t>Professional 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Sheets for Proprietorships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8A69B0-59F5-4DA6-A3C9-77EFD77D105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14500" y="3886200"/>
            <a:ext cx="6007387" cy="2087880"/>
            <a:chOff x="2514600" y="3886200"/>
            <a:chExt cx="6007387" cy="2087880"/>
          </a:xfrm>
        </p:grpSpPr>
        <p:sp>
          <p:nvSpPr>
            <p:cNvPr id="6" name="TextBox 5"/>
            <p:cNvSpPr txBox="1"/>
            <p:nvPr/>
          </p:nvSpPr>
          <p:spPr>
            <a:xfrm rot="-5400000">
              <a:off x="7465288" y="4917380"/>
              <a:ext cx="18364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© Cengage Learning 2013.</a:t>
              </a:r>
              <a:endParaRPr lang="en-US" sz="1200" dirty="0"/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4600" y="3886200"/>
              <a:ext cx="5699760" cy="20878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9"/>
          <p:cNvGrpSpPr/>
          <p:nvPr/>
        </p:nvGrpSpPr>
        <p:grpSpPr>
          <a:xfrm>
            <a:off x="1722194" y="1600207"/>
            <a:ext cx="5991999" cy="2080260"/>
            <a:chOff x="914400" y="1600207"/>
            <a:chExt cx="5991999" cy="20802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400" y="1600207"/>
              <a:ext cx="5715000" cy="20802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 rot="-5400000">
              <a:off x="5849700" y="2608500"/>
              <a:ext cx="183640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© Cengage Learning 2013.</a:t>
              </a:r>
              <a:endParaRPr lang="en-US" sz="12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for a Partnership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8A69B0-59F5-4DA6-A3C9-77EFD77D105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2124075"/>
            <a:ext cx="71532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2124075"/>
            <a:ext cx="715327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995363" y="2124075"/>
            <a:ext cx="7542014" cy="2609850"/>
            <a:chOff x="995363" y="2124075"/>
            <a:chExt cx="7542014" cy="2609850"/>
          </a:xfrm>
        </p:grpSpPr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95363" y="2124075"/>
              <a:ext cx="7153275" cy="2609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TextBox 7"/>
            <p:cNvSpPr txBox="1"/>
            <p:nvPr/>
          </p:nvSpPr>
          <p:spPr>
            <a:xfrm rot="-5400000">
              <a:off x="7325346" y="3495054"/>
              <a:ext cx="2116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© Cengage Learning 2013.</a:t>
              </a:r>
              <a:endParaRPr lang="en-US" sz="14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7763" marR="0" indent="-1147763" rtl="0"/>
            <a:r>
              <a:rPr lang="en-US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10.3	</a:t>
            </a:r>
            <a:r>
              <a:rPr lang="en-US" baseline="0" dirty="0" smtClean="0">
                <a:latin typeface="Calibri"/>
              </a:rPr>
              <a:t>Corporate Forms of Business Ownership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Explain the basic structure of a corporation.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Describe how a corporation is formed and organized.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Explain the management issues of corporations.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The Structure of Corporations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Basic features</a:t>
            </a:r>
          </a:p>
          <a:p>
            <a:pPr marR="0" lvl="1" rtl="0"/>
            <a:r>
              <a:rPr lang="en-US" baseline="0" smtClean="0">
                <a:latin typeface="Calibri"/>
              </a:rPr>
              <a:t>Stockholders</a:t>
            </a:r>
          </a:p>
          <a:p>
            <a:pPr marR="0" lvl="1" rtl="0"/>
            <a:r>
              <a:rPr lang="en-US" baseline="0" smtClean="0">
                <a:latin typeface="Calibri"/>
              </a:rPr>
              <a:t>Directors</a:t>
            </a:r>
          </a:p>
          <a:p>
            <a:pPr marR="0" lvl="1" rtl="0"/>
            <a:r>
              <a:rPr lang="en-US" baseline="0" smtClean="0">
                <a:latin typeface="Calibri"/>
              </a:rPr>
              <a:t>Officers</a:t>
            </a:r>
          </a:p>
          <a:p>
            <a:pPr marR="0" lvl="0" rtl="0"/>
            <a:r>
              <a:rPr lang="en-US" baseline="0" smtClean="0">
                <a:latin typeface="Calibri"/>
              </a:rPr>
              <a:t>Close and open corporations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Formation of Corporations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Preparing the certificate of incorporation</a:t>
            </a:r>
          </a:p>
          <a:p>
            <a:pPr marR="0" lvl="1" rtl="0"/>
            <a:r>
              <a:rPr lang="en-US" baseline="0" smtClean="0">
                <a:latin typeface="Calibri"/>
              </a:rPr>
              <a:t>Stating the purpose of the business</a:t>
            </a:r>
          </a:p>
          <a:p>
            <a:pPr marR="0" lvl="1" rtl="0"/>
            <a:r>
              <a:rPr lang="en-US" baseline="0" smtClean="0">
                <a:latin typeface="Calibri"/>
              </a:rPr>
              <a:t>Investing in the business</a:t>
            </a:r>
          </a:p>
          <a:p>
            <a:pPr marR="0" lvl="1" rtl="0"/>
            <a:r>
              <a:rPr lang="en-US" baseline="0" smtClean="0">
                <a:latin typeface="Calibri"/>
              </a:rPr>
              <a:t>Paying incorporation costs</a:t>
            </a:r>
          </a:p>
          <a:p>
            <a:pPr marR="0" lvl="0" rtl="0"/>
            <a:r>
              <a:rPr lang="en-US" baseline="0" smtClean="0">
                <a:latin typeface="Calibri"/>
              </a:rPr>
              <a:t>Operating the new corporation</a:t>
            </a:r>
          </a:p>
          <a:p>
            <a:pPr marR="0" lvl="1" rtl="0"/>
            <a:r>
              <a:rPr lang="en-US" baseline="0" smtClean="0">
                <a:latin typeface="Calibri"/>
              </a:rPr>
              <a:t>Getting organized</a:t>
            </a:r>
          </a:p>
          <a:p>
            <a:pPr marR="0" lvl="1" rtl="0"/>
            <a:r>
              <a:rPr lang="en-US" baseline="0" smtClean="0">
                <a:latin typeface="Calibri"/>
              </a:rPr>
              <a:t>Handling voting rights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aseline="0" dirty="0" smtClean="0">
                <a:latin typeface="Calibri"/>
              </a:rPr>
              <a:t>Organization Chart for a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" y="2009775"/>
            <a:ext cx="81343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2">
                <a:lumMod val="50000"/>
                <a:alpha val="60000"/>
              </a:schemeClr>
            </a:glow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aseline="0" dirty="0" smtClean="0">
                <a:latin typeface="Calibri"/>
              </a:rPr>
              <a:t>Management Issues for Corporations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R="0" lvl="0" rtl="0"/>
            <a:r>
              <a:rPr lang="en-US" baseline="0" dirty="0" smtClean="0">
                <a:latin typeface="Calibri"/>
              </a:rPr>
              <a:t>Sources of capital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Limited liability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Permanency of existence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Ease in transferring ownership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Taxation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Government regulations and </a:t>
            </a:r>
            <a:r>
              <a:rPr lang="en-US" baseline="0" dirty="0" smtClean="0">
                <a:latin typeface="Calibri"/>
              </a:rPr>
              <a:t>reports</a:t>
            </a:r>
            <a:endParaRPr lang="en-US" baseline="0" dirty="0" smtClean="0">
              <a:latin typeface="Calibri"/>
            </a:endParaRPr>
          </a:p>
          <a:p>
            <a:pPr marR="0" lvl="0" rtl="0"/>
            <a:r>
              <a:rPr lang="en-US" baseline="0" dirty="0" smtClean="0">
                <a:latin typeface="Calibri"/>
              </a:rPr>
              <a:t>Stockholders’ records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Charter restrictions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Agency dilemma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for a Corporation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8A69B0-59F5-4DA6-A3C9-77EFD77D105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014413" y="2133600"/>
            <a:ext cx="7522964" cy="2590800"/>
            <a:chOff x="1014413" y="2133600"/>
            <a:chExt cx="7522964" cy="2590800"/>
          </a:xfrm>
        </p:grpSpPr>
        <p:sp>
          <p:nvSpPr>
            <p:cNvPr id="6" name="TextBox 5"/>
            <p:cNvSpPr txBox="1"/>
            <p:nvPr/>
          </p:nvSpPr>
          <p:spPr>
            <a:xfrm rot="-5400000">
              <a:off x="7325346" y="3495054"/>
              <a:ext cx="2116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© Cengage Learning 2013.</a:t>
              </a:r>
              <a:endParaRPr lang="en-US" sz="14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14413" y="2133600"/>
              <a:ext cx="7115175" cy="2590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7763" marR="0" indent="-1147763" rtl="0"/>
            <a:r>
              <a:rPr lang="en-US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10.1 </a:t>
            </a:r>
            <a:r>
              <a:rPr lang="en-US" baseline="0" dirty="0" smtClean="0">
                <a:latin typeface="Calibri"/>
              </a:rPr>
              <a:t>	Entrepreneurs and Proprietorships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Describe the characteristics of successful entrepreneurs.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Evaluate the role of planning in managing your own business.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Explain the management issues of proprietorships.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7763" marR="0" indent="-1147763" rtl="0"/>
            <a:r>
              <a:rPr lang="en-US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10.4 	</a:t>
            </a:r>
            <a:r>
              <a:rPr lang="en-US" baseline="0" dirty="0" smtClean="0">
                <a:latin typeface="Calibri"/>
              </a:rPr>
              <a:t>Specialized Types of Organizations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Describe organizations that are specialized alliances between companies or individuals.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Describe specialized forms of corporations formed for tax or nonprofit reasons.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Organizational Alliances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Limited liability partnerships</a:t>
            </a:r>
          </a:p>
          <a:p>
            <a:pPr marR="0" lvl="0" rtl="0"/>
            <a:r>
              <a:rPr lang="en-US" baseline="0" smtClean="0">
                <a:latin typeface="Calibri"/>
              </a:rPr>
              <a:t>Joint ventures</a:t>
            </a:r>
          </a:p>
          <a:p>
            <a:pPr marR="0" lvl="0" rtl="0"/>
            <a:r>
              <a:rPr lang="en-US" baseline="0" smtClean="0">
                <a:latin typeface="Calibri"/>
              </a:rPr>
              <a:t>Cooperative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Specialized Forms of Corporations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Limited liability company (LLC)</a:t>
            </a:r>
          </a:p>
          <a:p>
            <a:pPr marR="0" lvl="0" rtl="0"/>
            <a:r>
              <a:rPr lang="en-US" baseline="0" smtClean="0">
                <a:latin typeface="Calibri"/>
              </a:rPr>
              <a:t>Nonprofit corporations</a:t>
            </a:r>
          </a:p>
          <a:p>
            <a:pPr marR="0" lvl="0" rtl="0"/>
            <a:r>
              <a:rPr lang="en-US" baseline="0" smtClean="0">
                <a:latin typeface="Calibri"/>
              </a:rPr>
              <a:t>Quasi-public corporations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Characteristics of Entrepreneurs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Calibri"/>
              </a:rPr>
              <a:t>Entrepreneurs</a:t>
            </a:r>
          </a:p>
          <a:p>
            <a:pPr marR="0" lvl="0" rtl="0"/>
            <a:r>
              <a:rPr lang="en-US" baseline="0" dirty="0" err="1" smtClean="0">
                <a:latin typeface="Calibri"/>
              </a:rPr>
              <a:t>Intrapreneurs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Planning a Business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Calibri"/>
              </a:rPr>
              <a:t>Business plan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Forms of ownership</a:t>
            </a:r>
          </a:p>
          <a:p>
            <a:pPr marR="0" lvl="1" rtl="0"/>
            <a:r>
              <a:rPr lang="en-US" baseline="0" dirty="0" smtClean="0">
                <a:latin typeface="Calibri"/>
              </a:rPr>
              <a:t>Proprietorships</a:t>
            </a:r>
          </a:p>
          <a:p>
            <a:pPr marR="0" lvl="1" rtl="0"/>
            <a:r>
              <a:rPr lang="en-US" baseline="0" dirty="0" smtClean="0">
                <a:latin typeface="Calibri"/>
              </a:rPr>
              <a:t>Partnerships</a:t>
            </a:r>
          </a:p>
          <a:p>
            <a:pPr marR="0" lvl="1" rtl="0"/>
            <a:r>
              <a:rPr lang="en-US" baseline="0" dirty="0" smtClean="0">
                <a:latin typeface="Calibri"/>
              </a:rPr>
              <a:t>Corporations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The Nature of Proprietorships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smtClean="0">
                <a:latin typeface="Calibri"/>
              </a:rPr>
              <a:t>Management issues of proprietorships</a:t>
            </a:r>
          </a:p>
          <a:p>
            <a:pPr marR="0" lvl="1" rtl="0"/>
            <a:r>
              <a:rPr lang="en-US" baseline="0" smtClean="0">
                <a:latin typeface="Calibri"/>
              </a:rPr>
              <a:t>Self management </a:t>
            </a:r>
          </a:p>
          <a:p>
            <a:pPr marR="0" lvl="1" rtl="0"/>
            <a:r>
              <a:rPr lang="en-US" baseline="0" smtClean="0">
                <a:latin typeface="Calibri"/>
              </a:rPr>
              <a:t>Relationship management</a:t>
            </a:r>
          </a:p>
          <a:p>
            <a:pPr marR="0" lvl="1" rtl="0"/>
            <a:r>
              <a:rPr lang="en-US" baseline="0" smtClean="0">
                <a:latin typeface="Calibri"/>
              </a:rPr>
              <a:t>Speed of decision making</a:t>
            </a:r>
          </a:p>
          <a:p>
            <a:pPr marR="0" lvl="1" rtl="0"/>
            <a:r>
              <a:rPr lang="en-US" baseline="0" smtClean="0">
                <a:latin typeface="Calibri"/>
              </a:rPr>
              <a:t>Freedom from red tape</a:t>
            </a:r>
          </a:p>
          <a:p>
            <a:pPr marR="0" lvl="1" rtl="0"/>
            <a:r>
              <a:rPr lang="en-US" baseline="0" smtClean="0">
                <a:latin typeface="Calibri"/>
              </a:rPr>
              <a:t>Liability</a:t>
            </a:r>
          </a:p>
          <a:p>
            <a:pPr marR="0" lvl="0" rtl="0"/>
            <a:r>
              <a:rPr lang="en-US" baseline="0" smtClean="0">
                <a:latin typeface="Calibri"/>
              </a:rPr>
              <a:t>Businesses suited to proprietorship</a:t>
            </a:r>
          </a:p>
          <a:p>
            <a:pPr marR="0" lvl="0" rtl="0"/>
            <a:r>
              <a:rPr lang="en-US" baseline="0" smtClean="0">
                <a:latin typeface="Calibri"/>
              </a:rPr>
              <a:t>Part-time proprietorships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for Proprietorship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B8A69B0-59F5-4DA6-A3C9-77EFD77D105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000125" y="2128838"/>
            <a:ext cx="7537252" cy="2600325"/>
            <a:chOff x="1000125" y="2128838"/>
            <a:chExt cx="7537252" cy="26003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00125" y="2128838"/>
              <a:ext cx="7143750" cy="2600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 rot="-5400000">
              <a:off x="7325346" y="3495054"/>
              <a:ext cx="21162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© Cengage Learning 2013.</a:t>
              </a:r>
              <a:endParaRPr lang="en-US" sz="14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10.2 </a:t>
            </a:r>
            <a:r>
              <a:rPr lang="en-US" baseline="0" dirty="0" smtClean="0">
                <a:latin typeface="Calibri"/>
              </a:rPr>
              <a:t>Partnerships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Discuss the impact of partnerships on managing a business.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Explain the management issues of partnerships.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Calibri"/>
              </a:rPr>
              <a:t>The Nature of Partnerships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aseline="0" dirty="0" smtClean="0">
                <a:latin typeface="Calibri"/>
              </a:rPr>
              <a:t>Partnership—a business owned by two or more people.</a:t>
            </a:r>
          </a:p>
          <a:p>
            <a:pPr marR="0" lvl="0" rtl="0"/>
            <a:r>
              <a:rPr lang="en-US" baseline="0" dirty="0" smtClean="0">
                <a:latin typeface="Calibri"/>
              </a:rPr>
              <a:t>Partnership </a:t>
            </a:r>
            <a:r>
              <a:rPr lang="en-US" baseline="0" dirty="0" smtClean="0">
                <a:latin typeface="Calibri"/>
              </a:rPr>
              <a:t>agreement—a </a:t>
            </a:r>
            <a:r>
              <a:rPr lang="en-US" baseline="0" dirty="0" smtClean="0">
                <a:latin typeface="Calibri"/>
              </a:rPr>
              <a:t>written agreement between two or more people identifying how the partners will add capital, labor, or other assets and divide any profits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aseline="0" dirty="0" smtClean="0">
                <a:latin typeface="Calibri"/>
              </a:rPr>
              <a:t>Management Issues of Partnerships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US" baseline="0" smtClean="0">
                <a:latin typeface="Calibri"/>
              </a:rPr>
              <a:t>Expanded management input</a:t>
            </a:r>
          </a:p>
          <a:p>
            <a:pPr marR="0" lvl="0" rtl="0"/>
            <a:r>
              <a:rPr lang="en-US" baseline="0" smtClean="0">
                <a:latin typeface="Calibri"/>
              </a:rPr>
              <a:t>Capital</a:t>
            </a:r>
          </a:p>
          <a:p>
            <a:pPr marR="0" lvl="0" rtl="0"/>
            <a:r>
              <a:rPr lang="en-US" baseline="0" smtClean="0">
                <a:latin typeface="Calibri"/>
              </a:rPr>
              <a:t>Efficiency</a:t>
            </a:r>
          </a:p>
          <a:p>
            <a:pPr marR="0" lvl="0" rtl="0"/>
            <a:r>
              <a:rPr lang="en-US" baseline="0" smtClean="0">
                <a:latin typeface="Calibri"/>
              </a:rPr>
              <a:t>Tax advantages</a:t>
            </a:r>
          </a:p>
          <a:p>
            <a:pPr marR="0" lvl="0" rtl="0"/>
            <a:r>
              <a:rPr lang="en-US" baseline="0" smtClean="0">
                <a:latin typeface="Calibri"/>
              </a:rPr>
              <a:t>Liability</a:t>
            </a:r>
          </a:p>
          <a:p>
            <a:pPr marR="0" lvl="0" rtl="0"/>
            <a:r>
              <a:rPr lang="en-US" baseline="0" smtClean="0">
                <a:latin typeface="Calibri"/>
              </a:rPr>
              <a:t>Agreement between partners</a:t>
            </a:r>
          </a:p>
          <a:p>
            <a:pPr marR="0" lvl="0" rtl="0"/>
            <a:r>
              <a:rPr lang="en-US" baseline="0" smtClean="0">
                <a:latin typeface="Calibri"/>
              </a:rPr>
              <a:t>Uncertain life</a:t>
            </a:r>
          </a:p>
          <a:p>
            <a:pPr marR="0" lvl="0" rtl="0"/>
            <a:r>
              <a:rPr lang="en-US" baseline="0" smtClean="0">
                <a:latin typeface="Calibri"/>
              </a:rPr>
              <a:t>Division of profits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10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006EBE"/>
      </a:dk2>
      <a:lt2>
        <a:srgbClr val="FFE69B"/>
      </a:lt2>
      <a:accent1>
        <a:srgbClr val="006EBE"/>
      </a:accent1>
      <a:accent2>
        <a:srgbClr val="DA1F28"/>
      </a:accent2>
      <a:accent3>
        <a:srgbClr val="339966"/>
      </a:accent3>
      <a:accent4>
        <a:srgbClr val="4B23A0"/>
      </a:accent4>
      <a:accent5>
        <a:srgbClr val="FF7314"/>
      </a:accent5>
      <a:accent6>
        <a:srgbClr val="FFCC00"/>
      </a:accent6>
      <a:hlink>
        <a:srgbClr val="0A91DC"/>
      </a:hlink>
      <a:folHlink>
        <a:srgbClr val="6932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463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Managing the Form of Business Ownership</vt:lpstr>
      <vt:lpstr>10.1  Entrepreneurs and Proprietorships</vt:lpstr>
      <vt:lpstr>Characteristics of Entrepreneurs</vt:lpstr>
      <vt:lpstr>Planning a Business</vt:lpstr>
      <vt:lpstr>The Nature of Proprietorships</vt:lpstr>
      <vt:lpstr>Balance Sheet for Proprietorship</vt:lpstr>
      <vt:lpstr>10.2 Partnerships</vt:lpstr>
      <vt:lpstr>The Nature of Partnerships</vt:lpstr>
      <vt:lpstr>Management Issues of Partnerships</vt:lpstr>
      <vt:lpstr>Limited Partnerships</vt:lpstr>
      <vt:lpstr>Businesses Suited to Partnership</vt:lpstr>
      <vt:lpstr>Balance Sheets for Proprietorships</vt:lpstr>
      <vt:lpstr>Balance Sheet for a Partnership</vt:lpstr>
      <vt:lpstr>10.3 Corporate Forms of Business Ownership</vt:lpstr>
      <vt:lpstr>The Structure of Corporations</vt:lpstr>
      <vt:lpstr>Formation of Corporations</vt:lpstr>
      <vt:lpstr>Organization Chart for a Corporation</vt:lpstr>
      <vt:lpstr>Management Issues for Corporations</vt:lpstr>
      <vt:lpstr>Balance Sheet for a Corporation</vt:lpstr>
      <vt:lpstr>10.4  Specialized Types of Organizations</vt:lpstr>
      <vt:lpstr>Organizational Alliances</vt:lpstr>
      <vt:lpstr>Specialized Forms of Corporations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Hyde Park Publishing Services</cp:lastModifiedBy>
  <cp:revision>44</cp:revision>
  <dcterms:created xsi:type="dcterms:W3CDTF">2012-03-12T17:37:39Z</dcterms:created>
  <dcterms:modified xsi:type="dcterms:W3CDTF">2012-04-17T17:23:15Z</dcterms:modified>
</cp:coreProperties>
</file>